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EF368"/>
    <a:srgbClr val="FFCC66"/>
    <a:srgbClr val="FF99FF"/>
    <a:srgbClr val="EEE9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AAC1-6029-4415-AEE9-5A39C97CA758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0673F-05D3-4E84-AEA5-9AD8F881D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3.wav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4.wav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4290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(CLASSIFICATION OF MATTER)</a:t>
            </a:r>
            <a:endParaRPr lang="en-I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998" y="1556792"/>
            <a:ext cx="730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NATURE OF MATTER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~PP993.WAV">
            <a:hlinkClick r:id="" action="ppaction://media"/>
          </p:cNvPr>
          <p:cNvPicPr>
            <a:picLocks noRot="1" noChangeAspect="1"/>
          </p:cNvPicPr>
          <p:nvPr>
            <a:wavAudioFile r:embed="rId1" name="~PP99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2111" y="0"/>
            <a:ext cx="5636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SYMBOLS (contd..)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504" y="980728"/>
            <a:ext cx="8856984" cy="2808312"/>
            <a:chOff x="107504" y="980728"/>
            <a:chExt cx="8856984" cy="2808312"/>
          </a:xfrm>
        </p:grpSpPr>
        <p:sp>
          <p:nvSpPr>
            <p:cNvPr id="16" name="Oval 15"/>
            <p:cNvSpPr/>
            <p:nvPr/>
          </p:nvSpPr>
          <p:spPr>
            <a:xfrm>
              <a:off x="107504" y="184482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87624" y="980728"/>
              <a:ext cx="7776864" cy="2808312"/>
            </a:xfrm>
            <a:prstGeom prst="roundRect">
              <a:avLst>
                <a:gd name="adj" fmla="val 6864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1640" y="1064637"/>
              <a:ext cx="74888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SOME ELEMENTS WERE NAMED ON THE BASIS OF THEIR FIRST TWO LETTERS, WHEN THE FIRST LETTER WAS ALREADY CHOSEN.</a:t>
              </a:r>
            </a:p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Eg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 Cobalt – Co</a:t>
              </a:r>
            </a:p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Calcium – Ca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504" y="4005064"/>
            <a:ext cx="8856984" cy="2862322"/>
            <a:chOff x="107504" y="4005064"/>
            <a:chExt cx="8856984" cy="2862322"/>
          </a:xfrm>
        </p:grpSpPr>
        <p:sp>
          <p:nvSpPr>
            <p:cNvPr id="9" name="Oval 8"/>
            <p:cNvSpPr/>
            <p:nvPr/>
          </p:nvSpPr>
          <p:spPr>
            <a:xfrm>
              <a:off x="107504" y="4869160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87624" y="4005064"/>
              <a:ext cx="7776864" cy="2808312"/>
            </a:xfrm>
            <a:prstGeom prst="roundRect">
              <a:avLst>
                <a:gd name="adj" fmla="val 6864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1640" y="4005064"/>
              <a:ext cx="748883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IF MORE THAN TWO ELEMENTS EXIST WHOSE NAMES START FROM THE SAME ALPHABET THEN THE SYMBOLS ARE DERIVED FROM LATIN NAMES</a:t>
              </a:r>
            </a:p>
            <a:p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Eg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 Gold – Aurum - Au</a:t>
              </a:r>
            </a:p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Sodium –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Natrium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- Na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~PP3183.WAV">
            <a:hlinkClick r:id="" action="ppaction://media"/>
          </p:cNvPr>
          <p:cNvPicPr>
            <a:picLocks noRot="1" noChangeAspect="1"/>
          </p:cNvPicPr>
          <p:nvPr>
            <a:wavAudioFile r:embed="rId2" name="~PP318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9512" y="760512"/>
            <a:ext cx="2915816" cy="504056"/>
          </a:xfrm>
          <a:prstGeom prst="rect">
            <a:avLst/>
          </a:prstGeom>
          <a:solidFill>
            <a:srgbClr val="FEF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2008" y="0"/>
            <a:ext cx="8964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SYMBOLS OF SOME ELEMENTS ARE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9512" y="1192560"/>
            <a:ext cx="3672408" cy="3024336"/>
          </a:xfrm>
          <a:prstGeom prst="roundRect">
            <a:avLst>
              <a:gd name="adj" fmla="val 34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323528" y="1264568"/>
            <a:ext cx="124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Name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3728" y="1250920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Symbol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1520" y="1858888"/>
          <a:ext cx="3528392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Magnesium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Platinum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Pt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Iron (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Ferrum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Nickel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Silver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68283" y="730590"/>
            <a:ext cx="136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798612"/>
            <a:ext cx="2915816" cy="504056"/>
          </a:xfrm>
          <a:prstGeom prst="rect">
            <a:avLst/>
          </a:prstGeom>
          <a:solidFill>
            <a:srgbClr val="FEF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ounded Rectangle 23"/>
          <p:cNvSpPr/>
          <p:nvPr/>
        </p:nvSpPr>
        <p:spPr>
          <a:xfrm>
            <a:off x="4860032" y="1230660"/>
            <a:ext cx="3672408" cy="2376264"/>
          </a:xfrm>
          <a:prstGeom prst="roundRect">
            <a:avLst>
              <a:gd name="adj" fmla="val 34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5004048" y="1302668"/>
            <a:ext cx="124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Name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4248" y="1289020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Symbol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32040" y="1766248"/>
          <a:ext cx="35283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Nitrogen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Fluorine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Iodine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Chlorine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901616" y="768690"/>
            <a:ext cx="21906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NON-METALS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0032" y="3837806"/>
            <a:ext cx="2915816" cy="504056"/>
          </a:xfrm>
          <a:prstGeom prst="rect">
            <a:avLst/>
          </a:prstGeom>
          <a:solidFill>
            <a:srgbClr val="FEF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ounded Rectangle 29"/>
          <p:cNvSpPr/>
          <p:nvPr/>
        </p:nvSpPr>
        <p:spPr>
          <a:xfrm>
            <a:off x="4860032" y="4269854"/>
            <a:ext cx="3672408" cy="2448272"/>
          </a:xfrm>
          <a:prstGeom prst="roundRect">
            <a:avLst>
              <a:gd name="adj" fmla="val 34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5004048" y="4341862"/>
            <a:ext cx="124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Name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04248" y="4328214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Symbol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932040" y="4817318"/>
          <a:ext cx="35283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Antimony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Sb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Arsenic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Bismuth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Germanium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4960062" y="3807884"/>
            <a:ext cx="2073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METALLOIDS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512" y="4395026"/>
            <a:ext cx="2915816" cy="504056"/>
          </a:xfrm>
          <a:prstGeom prst="rect">
            <a:avLst/>
          </a:prstGeom>
          <a:solidFill>
            <a:srgbClr val="FEF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ounded Rectangle 35"/>
          <p:cNvSpPr/>
          <p:nvPr/>
        </p:nvSpPr>
        <p:spPr>
          <a:xfrm>
            <a:off x="179512" y="4827074"/>
            <a:ext cx="3672408" cy="1916832"/>
          </a:xfrm>
          <a:prstGeom prst="roundRect">
            <a:avLst>
              <a:gd name="adj" fmla="val 34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323528" y="4899082"/>
            <a:ext cx="124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Name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3728" y="4885434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Symbol</a:t>
            </a:r>
            <a:endParaRPr lang="en-I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51520" y="5374538"/>
          <a:ext cx="352839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Helium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endParaRPr lang="en-IN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Krypton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Neon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99940" y="4365104"/>
            <a:ext cx="2232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NOBLE GASES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~PP1977.WAV">
            <a:hlinkClick r:id="" action="ppaction://media"/>
          </p:cNvPr>
          <p:cNvPicPr>
            <a:picLocks noRot="1" noChangeAspect="1"/>
          </p:cNvPicPr>
          <p:nvPr>
            <a:wavAudioFile r:embed="rId1" name="~PP197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98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0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FORMATION OF A COMPOUND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Ferrous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Sulphide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FeS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from its elements Fe and S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213285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 -  It is a metallic element attracted by a magnet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– It is a non-metal, yellow 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soluble in carbon disulphide 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560" y="1412776"/>
            <a:ext cx="2513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Properties</a:t>
            </a:r>
            <a:endParaRPr lang="en-IN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Iron meteorites: krab_ko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2514600" cy="1819276"/>
          </a:xfrm>
          <a:prstGeom prst="rect">
            <a:avLst/>
          </a:prstGeom>
          <a:noFill/>
        </p:spPr>
      </p:pic>
      <p:pic>
        <p:nvPicPr>
          <p:cNvPr id="32" name="Picture 4" descr="Sulfur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2376264" cy="178219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443989" y="627765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IRON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0152" y="62373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SULPHUR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3586.WAV">
            <a:hlinkClick r:id="" action="ppaction://media"/>
          </p:cNvPr>
          <p:cNvPicPr>
            <a:picLocks noRot="1" noChangeAspect="1"/>
          </p:cNvPicPr>
          <p:nvPr>
            <a:wavAudioFile r:embed="rId1" name="~PP358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4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0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FORMATION OF FERROUS SULPHIDE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Ferrous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Sulphide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FeS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from its elements Fe and S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5373216"/>
            <a:ext cx="835292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SO, A COMPOUND HAS ENTIRELY DIFFERENT SET OF PROPERTIES THAN ITS CONSTITUENT ELEMENTS </a:t>
            </a:r>
            <a:endParaRPr lang="en-IN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412776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 and S are chemically combined (heated) to form a new compound (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FeS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528" y="2564904"/>
            <a:ext cx="8637131" cy="2448272"/>
            <a:chOff x="323528" y="2564904"/>
            <a:chExt cx="8637131" cy="2448272"/>
          </a:xfrm>
        </p:grpSpPr>
        <p:sp>
          <p:nvSpPr>
            <p:cNvPr id="30" name="TextBox 29"/>
            <p:cNvSpPr txBox="1"/>
            <p:nvPr/>
          </p:nvSpPr>
          <p:spPr>
            <a:xfrm>
              <a:off x="323528" y="3196133"/>
              <a:ext cx="61926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FeS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is not attracted by a magnet</a:t>
              </a:r>
            </a:p>
            <a:p>
              <a:pPr marL="514350" indent="-514350">
                <a:buAutoNum type="arabicPeriod"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It does not dissolve in carbon disulphide.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528" y="2564904"/>
              <a:ext cx="25131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Properties</a:t>
              </a:r>
              <a:endParaRPr lang="en-IN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0272" y="4182179"/>
              <a:ext cx="194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FERROUS SULPHIDE</a:t>
              </a:r>
              <a:endParaRPr lang="en-IN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26" name="Picture 2" descr="Ferrous Sulphide Powder at Rs 165/piece | Bhekarai Nagar | Pune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6296" y="2598003"/>
              <a:ext cx="1440160" cy="1440160"/>
            </a:xfrm>
            <a:prstGeom prst="rect">
              <a:avLst/>
            </a:prstGeom>
            <a:noFill/>
          </p:spPr>
        </p:pic>
      </p:grpSp>
      <p:pic>
        <p:nvPicPr>
          <p:cNvPr id="12" name="~PP3498.WAV">
            <a:hlinkClick r:id="" action="ppaction://media"/>
          </p:cNvPr>
          <p:cNvPicPr>
            <a:picLocks noRot="1" noChangeAspect="1"/>
          </p:cNvPicPr>
          <p:nvPr>
            <a:wavAudioFile r:embed="rId2" name="~PP349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34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7504" y="800738"/>
            <a:ext cx="8856984" cy="722646"/>
            <a:chOff x="107504" y="800738"/>
            <a:chExt cx="8856984" cy="722646"/>
          </a:xfrm>
        </p:grpSpPr>
        <p:sp>
          <p:nvSpPr>
            <p:cNvPr id="12" name="Rounded Rectangle 11"/>
            <p:cNvSpPr/>
            <p:nvPr/>
          </p:nvSpPr>
          <p:spPr>
            <a:xfrm>
              <a:off x="1043608" y="875312"/>
              <a:ext cx="7920880" cy="576064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5616" y="800738"/>
              <a:ext cx="3960440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</a:pPr>
              <a:r>
                <a:rPr lang="en-IN" sz="2800" b="1" dirty="0" smtClean="0">
                  <a:latin typeface="Arial" pitchFamily="34" charset="0"/>
                  <a:cs typeface="Arial" pitchFamily="34" charset="0"/>
                </a:rPr>
                <a:t>PURE SUBSTANCES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7504" y="824488"/>
              <a:ext cx="720080" cy="698896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1238" y="0"/>
            <a:ext cx="8521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CHARACTERISTICS OF COMPOUNDS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7504" y="3002144"/>
            <a:ext cx="8856984" cy="1384995"/>
            <a:chOff x="107504" y="3002144"/>
            <a:chExt cx="8856984" cy="1384995"/>
          </a:xfrm>
        </p:grpSpPr>
        <p:sp>
          <p:nvSpPr>
            <p:cNvPr id="18" name="Rounded Rectangle 17"/>
            <p:cNvSpPr/>
            <p:nvPr/>
          </p:nvSpPr>
          <p:spPr>
            <a:xfrm>
              <a:off x="1115616" y="3002144"/>
              <a:ext cx="7848872" cy="1368152"/>
            </a:xfrm>
            <a:prstGeom prst="roundRect">
              <a:avLst>
                <a:gd name="adj" fmla="val 7190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>
              <a:off x="107504" y="3218168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2128" y="3002144"/>
              <a:ext cx="76683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PROPERTIES OF A COMPOUND ARE ENTIRELY DIFFERENT FROM THOSE OF ITS CONSTITUENT ELEMENTS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7504" y="4518080"/>
            <a:ext cx="8784976" cy="792088"/>
            <a:chOff x="107504" y="4518080"/>
            <a:chExt cx="8784976" cy="792088"/>
          </a:xfrm>
        </p:grpSpPr>
        <p:sp>
          <p:nvSpPr>
            <p:cNvPr id="22" name="Rounded Rectangle 21"/>
            <p:cNvSpPr/>
            <p:nvPr/>
          </p:nvSpPr>
          <p:spPr>
            <a:xfrm>
              <a:off x="1115616" y="4518080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107504" y="4518080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59632" y="4642932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HOMOGENEOUS SUBSTANCE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504" y="5445224"/>
            <a:ext cx="8856984" cy="1384995"/>
            <a:chOff x="107504" y="5445224"/>
            <a:chExt cx="8856984" cy="1384995"/>
          </a:xfrm>
        </p:grpSpPr>
        <p:sp>
          <p:nvSpPr>
            <p:cNvPr id="25" name="Rounded Rectangle 24"/>
            <p:cNvSpPr/>
            <p:nvPr/>
          </p:nvSpPr>
          <p:spPr>
            <a:xfrm>
              <a:off x="1187624" y="5487592"/>
              <a:ext cx="7776864" cy="1253776"/>
            </a:xfrm>
            <a:prstGeom prst="roundRect">
              <a:avLst>
                <a:gd name="adj" fmla="val 8583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>
              <a:off x="107504" y="5661248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1640" y="5445224"/>
              <a:ext cx="74888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DEFINITE MELTING POINT, BOILING POINT, CHEMICAL AND PHYSICAL PROPERTIES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7504" y="1547356"/>
            <a:ext cx="8856984" cy="1384995"/>
            <a:chOff x="107504" y="1547356"/>
            <a:chExt cx="8856984" cy="1384995"/>
          </a:xfrm>
        </p:grpSpPr>
        <p:sp>
          <p:nvSpPr>
            <p:cNvPr id="15" name="Rounded Rectangle 14"/>
            <p:cNvSpPr/>
            <p:nvPr/>
          </p:nvSpPr>
          <p:spPr>
            <a:xfrm>
              <a:off x="1043608" y="1571864"/>
              <a:ext cx="7920880" cy="1296144"/>
            </a:xfrm>
            <a:prstGeom prst="roundRect">
              <a:avLst>
                <a:gd name="adj" fmla="val 10349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107504" y="1881080"/>
              <a:ext cx="720080" cy="6268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5616" y="1547356"/>
              <a:ext cx="78488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FORMED BY COMBINATION OF TWO OR MORE ELEMENTS IN A FIXED RATIO BY MASS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~PP4092.WAV">
            <a:hlinkClick r:id="" action="ppaction://media"/>
          </p:cNvPr>
          <p:cNvPicPr>
            <a:picLocks noRot="1" noChangeAspect="1"/>
          </p:cNvPicPr>
          <p:nvPr>
            <a:wavAudioFile r:embed="rId2" name="~PP409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0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DIFFERENCES BETWEEN COMPOUNDS AND MIXTURES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604352"/>
          <a:ext cx="878497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88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COMPOUNDS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MIXTURES</a:t>
                      </a:r>
                      <a:endParaRPr lang="en-IN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A new substance is produced when the compound is formed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No new substance is produced when the mixture forms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It contains one substance only.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It contains two or more substances.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The properties of compounds are different from the elements in them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The properties of mixtures are similar to the substance present in them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The elements in compounds can only be separated by chemical reaction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The substance in mixtures can often be separated easily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Compounds have definite composition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Mixtures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have variable composition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~PP2225.WAV">
            <a:hlinkClick r:id="" action="ppaction://media"/>
          </p:cNvPr>
          <p:cNvPicPr>
            <a:picLocks noRot="1" noChangeAspect="1"/>
          </p:cNvPicPr>
          <p:nvPr>
            <a:wavAudioFile r:embed="rId1" name="~PP222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46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0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 INTERESTING FACT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412776"/>
            <a:ext cx="439248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Earlier, the known elements were not denoted by letters. John Dalton, a famous chemist made a list of substances which he thought were elements. And he gave symbols to these elements in his own way.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Daltons list of atomic weights &amp; symbols - Stock Image - V600/0002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999472" cy="5860032"/>
          </a:xfrm>
          <a:prstGeom prst="rect">
            <a:avLst/>
          </a:prstGeom>
          <a:noFill/>
        </p:spPr>
      </p:pic>
      <p:pic>
        <p:nvPicPr>
          <p:cNvPr id="6" name="~PP2674.WAV">
            <a:hlinkClick r:id="" action="ppaction://media"/>
          </p:cNvPr>
          <p:cNvPicPr>
            <a:picLocks noRot="1" noChangeAspect="1"/>
          </p:cNvPicPr>
          <p:nvPr>
            <a:wavAudioFile r:embed="rId1" name="~PP267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4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0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STRUCTURE OF ATOM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288340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Electropositive elements (metals)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 1,2,3 electrons  in valence shells  donates electrons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Electronegative elements (non-metals)  4,5,6,7 electrons  in valence shells  accepts electrons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STRUCTURE_OF_ATOM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33262"/>
            <a:ext cx="5904656" cy="42239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99792" y="1340768"/>
            <a:ext cx="288032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39752" y="3933056"/>
            <a:ext cx="144016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39752" y="4005064"/>
            <a:ext cx="93610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~PP2718.WAV">
            <a:hlinkClick r:id="" action="ppaction://media"/>
          </p:cNvPr>
          <p:cNvPicPr>
            <a:picLocks noRot="1" noChangeAspect="1"/>
          </p:cNvPicPr>
          <p:nvPr>
            <a:wavAudioFile r:embed="rId1" name="~PP27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6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EARLIER SCIENTISTS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MODERN SCIENTISTS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1484784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7664" y="27089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MATTER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AIR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0770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EARTH</a:t>
            </a:r>
            <a:endParaRPr lang="en-I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7251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3651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SKY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8610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WATER</a:t>
            </a:r>
            <a:endParaRPr lang="en-I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8" idx="2"/>
          </p:cNvCxnSpPr>
          <p:nvPr/>
        </p:nvCxnSpPr>
        <p:spPr>
          <a:xfrm flipH="1">
            <a:off x="827584" y="3232140"/>
            <a:ext cx="1584176" cy="26886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1547664" y="3232140"/>
            <a:ext cx="864096" cy="844932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1" idx="0"/>
          </p:cNvCxnSpPr>
          <p:nvPr/>
        </p:nvCxnSpPr>
        <p:spPr>
          <a:xfrm flipH="1">
            <a:off x="2087724" y="3232140"/>
            <a:ext cx="324036" cy="149300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</p:cNvCxnSpPr>
          <p:nvPr/>
        </p:nvCxnSpPr>
        <p:spPr>
          <a:xfrm>
            <a:off x="2411760" y="3232140"/>
            <a:ext cx="432048" cy="113296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</p:cNvCxnSpPr>
          <p:nvPr/>
        </p:nvCxnSpPr>
        <p:spPr>
          <a:xfrm>
            <a:off x="2411760" y="3232140"/>
            <a:ext cx="1008112" cy="62890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6136" y="25649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MATTER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3933056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BASIS OF ITS PHYSICAL STATE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3861048"/>
            <a:ext cx="2555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BASIS OF ITS CHEMICAL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CONSTITUTION</a:t>
            </a:r>
            <a:endParaRPr lang="en-I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>
            <a:stCxn id="32" idx="2"/>
          </p:cNvCxnSpPr>
          <p:nvPr/>
        </p:nvCxnSpPr>
        <p:spPr>
          <a:xfrm flipH="1">
            <a:off x="6084168" y="3088124"/>
            <a:ext cx="576064" cy="77292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2"/>
          </p:cNvCxnSpPr>
          <p:nvPr/>
        </p:nvCxnSpPr>
        <p:spPr>
          <a:xfrm>
            <a:off x="6660232" y="3088124"/>
            <a:ext cx="648072" cy="77292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1560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CLASSIFICATION OF MATTER</a:t>
            </a:r>
            <a:endParaRPr lang="en-I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~PP1761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8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752528" y="1484784"/>
            <a:ext cx="3600400" cy="504056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144016" y="1484784"/>
            <a:ext cx="3635896" cy="504056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ounded Rectangle 34"/>
          <p:cNvSpPr/>
          <p:nvPr/>
        </p:nvSpPr>
        <p:spPr>
          <a:xfrm>
            <a:off x="4752528" y="1944216"/>
            <a:ext cx="4248472" cy="4797152"/>
          </a:xfrm>
          <a:prstGeom prst="roundRect">
            <a:avLst>
              <a:gd name="adj" fmla="val 5762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ounded Rectangle 33"/>
          <p:cNvSpPr/>
          <p:nvPr/>
        </p:nvSpPr>
        <p:spPr>
          <a:xfrm>
            <a:off x="144016" y="1942548"/>
            <a:ext cx="4211960" cy="4798820"/>
          </a:xfrm>
          <a:prstGeom prst="roundRect">
            <a:avLst>
              <a:gd name="adj" fmla="val 5762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107504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PURE SUBSTANCES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4536" y="14127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MIXTURES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Elbow Connector 22"/>
          <p:cNvCxnSpPr>
            <a:endCxn id="2" idx="0"/>
          </p:cNvCxnSpPr>
          <p:nvPr/>
        </p:nvCxnSpPr>
        <p:spPr>
          <a:xfrm rot="5400000">
            <a:off x="2932948" y="-10253"/>
            <a:ext cx="577805" cy="2268252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4" idx="0"/>
          </p:cNvCxnSpPr>
          <p:nvPr/>
        </p:nvCxnSpPr>
        <p:spPr>
          <a:xfrm rot="16200000" flipH="1">
            <a:off x="4895420" y="295527"/>
            <a:ext cx="577805" cy="1656692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205694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 CONSTANT COMPOSITION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016" y="2996952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 HOMOGENEOUS–UNIFORM COMPOSITION THROUGHOUT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0664" y="2058615"/>
            <a:ext cx="3860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 VARIABLE COMPOSITION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4536" y="299862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 HOMOGENEOUS/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HETEROGENEOUS–VARIED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COMPOSITION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44371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– 	Gold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Pure water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4536" y="4798820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– 	Oil + Water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hould you buy gold at the current levels? Here's what experts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61248"/>
            <a:ext cx="1287056" cy="96321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517232"/>
            <a:ext cx="938981" cy="11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4776" y="5301208"/>
            <a:ext cx="1148904" cy="13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475656" y="188640"/>
            <a:ext cx="5768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CONSTITUTION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~PP27.WAV">
            <a:hlinkClick r:id="" action="ppaction://media"/>
          </p:cNvPr>
          <p:cNvPicPr>
            <a:picLocks noRot="1" noChangeAspect="1"/>
          </p:cNvPicPr>
          <p:nvPr>
            <a:wavAudioFile r:embed="rId1" name="~PP27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9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6084168" y="2420888"/>
            <a:ext cx="2088232" cy="3960440"/>
          </a:xfrm>
          <a:prstGeom prst="roundRect">
            <a:avLst>
              <a:gd name="adj" fmla="val 65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ounded Rectangle 48"/>
          <p:cNvSpPr/>
          <p:nvPr/>
        </p:nvSpPr>
        <p:spPr>
          <a:xfrm>
            <a:off x="3851920" y="2420888"/>
            <a:ext cx="2088232" cy="3960440"/>
          </a:xfrm>
          <a:prstGeom prst="roundRect">
            <a:avLst>
              <a:gd name="adj" fmla="val 65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ounded Rectangle 46"/>
          <p:cNvSpPr/>
          <p:nvPr/>
        </p:nvSpPr>
        <p:spPr>
          <a:xfrm>
            <a:off x="2051720" y="2420888"/>
            <a:ext cx="1656184" cy="3960440"/>
          </a:xfrm>
          <a:prstGeom prst="roundRect">
            <a:avLst>
              <a:gd name="adj" fmla="val 65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ounded Rectangle 42"/>
          <p:cNvSpPr/>
          <p:nvPr/>
        </p:nvSpPr>
        <p:spPr>
          <a:xfrm>
            <a:off x="251520" y="2420888"/>
            <a:ext cx="1656184" cy="3960440"/>
          </a:xfrm>
          <a:prstGeom prst="roundRect">
            <a:avLst>
              <a:gd name="adj" fmla="val 65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23528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Elements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14127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Compounds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Elbow Connector 22"/>
          <p:cNvCxnSpPr>
            <a:endCxn id="2" idx="0"/>
          </p:cNvCxnSpPr>
          <p:nvPr/>
        </p:nvCxnSpPr>
        <p:spPr>
          <a:xfrm rot="5400000">
            <a:off x="2518902" y="-424299"/>
            <a:ext cx="577805" cy="3096344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4" idx="0"/>
          </p:cNvCxnSpPr>
          <p:nvPr/>
        </p:nvCxnSpPr>
        <p:spPr>
          <a:xfrm rot="16200000" flipH="1">
            <a:off x="5885276" y="-694329"/>
            <a:ext cx="577805" cy="3636404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262" y="2492896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Metals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(Iron, Copper,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Gold)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2492896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Non-Metals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(Nitrogen, Oxygen,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Sulphur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246444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Metalloid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(Arsenic, Germanium,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Antimony)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4394" y="2445856"/>
            <a:ext cx="19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Inert Gases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(Helium, Neon, Argon)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Elbow Connector 31"/>
          <p:cNvCxnSpPr>
            <a:stCxn id="2" idx="2"/>
            <a:endCxn id="43" idx="0"/>
          </p:cNvCxnSpPr>
          <p:nvPr/>
        </p:nvCxnSpPr>
        <p:spPr>
          <a:xfrm rot="5400000">
            <a:off x="927176" y="2088432"/>
            <a:ext cx="484892" cy="180020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" idx="2"/>
            <a:endCxn id="47" idx="0"/>
          </p:cNvCxnSpPr>
          <p:nvPr/>
        </p:nvCxnSpPr>
        <p:spPr>
          <a:xfrm rot="16200000" flipH="1">
            <a:off x="1827276" y="1368352"/>
            <a:ext cx="484892" cy="1620180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" idx="2"/>
            <a:endCxn id="49" idx="0"/>
          </p:cNvCxnSpPr>
          <p:nvPr/>
        </p:nvCxnSpPr>
        <p:spPr>
          <a:xfrm rot="16200000" flipH="1">
            <a:off x="2835388" y="360240"/>
            <a:ext cx="484892" cy="3636404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" idx="2"/>
            <a:endCxn id="53" idx="0"/>
          </p:cNvCxnSpPr>
          <p:nvPr/>
        </p:nvCxnSpPr>
        <p:spPr>
          <a:xfrm rot="16200000" flipH="1">
            <a:off x="3951512" y="-755884"/>
            <a:ext cx="484892" cy="5868652"/>
          </a:xfrm>
          <a:prstGeom prst="bentConnector3">
            <a:avLst>
              <a:gd name="adj1" fmla="val 50000"/>
            </a:avLst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opper | Definition &amp; Facts | Britan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07" y="4927160"/>
            <a:ext cx="1440160" cy="108192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539552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COPPER</a:t>
            </a:r>
            <a:endParaRPr lang="en-IN" b="1" dirty="0"/>
          </a:p>
        </p:txBody>
      </p:sp>
      <p:pic>
        <p:nvPicPr>
          <p:cNvPr id="16388" name="Picture 4" descr="Sulfur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724" y="4851108"/>
            <a:ext cx="1536172" cy="1152129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2267744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SULPHUR</a:t>
            </a:r>
            <a:endParaRPr lang="en-IN" b="1" dirty="0"/>
          </a:p>
        </p:txBody>
      </p:sp>
      <p:pic>
        <p:nvPicPr>
          <p:cNvPr id="16390" name="Picture 6" descr="Germanium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1584175" cy="1296144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4139952" y="60212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GERMENIUM</a:t>
            </a:r>
            <a:endParaRPr lang="en-IN" b="1" dirty="0"/>
          </a:p>
        </p:txBody>
      </p:sp>
      <p:pic>
        <p:nvPicPr>
          <p:cNvPr id="16392" name="Picture 8" descr="Helium Element: (Properties, Uses, and Facts) - Science4F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47774"/>
            <a:ext cx="1440160" cy="1273513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6588224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HELIUM</a:t>
            </a:r>
            <a:endParaRPr lang="en-IN" b="1" dirty="0"/>
          </a:p>
        </p:txBody>
      </p:sp>
      <p:sp>
        <p:nvSpPr>
          <p:cNvPr id="62" name="Rectangle 61"/>
          <p:cNvSpPr/>
          <p:nvPr/>
        </p:nvSpPr>
        <p:spPr>
          <a:xfrm>
            <a:off x="2276296" y="188640"/>
            <a:ext cx="4167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PURE SUBSTANCES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~PP3739.WAV">
            <a:hlinkClick r:id="" action="ppaction://media"/>
          </p:cNvPr>
          <p:cNvPicPr>
            <a:picLocks noRot="1" noChangeAspect="1"/>
          </p:cNvPicPr>
          <p:nvPr>
            <a:wavAudioFile r:embed="rId1" name="~PP3739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1124744"/>
            <a:ext cx="8424936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PURE SUBSTANCE WHICH CANNOT BE BROKEN DOWN INTO TWO OR MORE SIMPLER PURE SUBSTANCES BY ANY CHEMICAL MEANS IS CALLED AN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ELEMENT.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94116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There are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118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elements 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4221088"/>
            <a:ext cx="2124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Natural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5074421"/>
            <a:ext cx="212474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Man-made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573325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Radioactive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29" idx="3"/>
          </p:cNvCxnSpPr>
          <p:nvPr/>
        </p:nvCxnSpPr>
        <p:spPr>
          <a:xfrm flipV="1">
            <a:off x="4572000" y="4869162"/>
            <a:ext cx="1008112" cy="53367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3"/>
            <a:endCxn id="31" idx="1"/>
          </p:cNvCxnSpPr>
          <p:nvPr/>
        </p:nvCxnSpPr>
        <p:spPr>
          <a:xfrm>
            <a:off x="4572000" y="5402833"/>
            <a:ext cx="1728192" cy="100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33" idx="1"/>
          </p:cNvCxnSpPr>
          <p:nvPr/>
        </p:nvCxnSpPr>
        <p:spPr>
          <a:xfrm>
            <a:off x="4572000" y="5402833"/>
            <a:ext cx="864096" cy="69975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144452" y="188640"/>
            <a:ext cx="2431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~PP873.WAV">
            <a:hlinkClick r:id="" action="ppaction://media"/>
          </p:cNvPr>
          <p:cNvPicPr>
            <a:picLocks noRot="1" noChangeAspect="1"/>
          </p:cNvPicPr>
          <p:nvPr>
            <a:wavAudioFile r:embed="rId2" name="~PP87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7504" y="929904"/>
            <a:ext cx="8856984" cy="864096"/>
            <a:chOff x="107504" y="929904"/>
            <a:chExt cx="8856984" cy="864096"/>
          </a:xfrm>
        </p:grpSpPr>
        <p:sp>
          <p:nvSpPr>
            <p:cNvPr id="12" name="Rounded Rectangle 11"/>
            <p:cNvSpPr/>
            <p:nvPr/>
          </p:nvSpPr>
          <p:spPr>
            <a:xfrm>
              <a:off x="1187624" y="929904"/>
              <a:ext cx="7776864" cy="864096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9632" y="1001912"/>
              <a:ext cx="3960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</a:pPr>
              <a:r>
                <a:rPr lang="en-IN" sz="2800" b="1" dirty="0" smtClean="0">
                  <a:latin typeface="Arial" pitchFamily="34" charset="0"/>
                  <a:cs typeface="Arial" pitchFamily="34" charset="0"/>
                </a:rPr>
                <a:t>GENERALLY SOLIDS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7504" y="1001912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59832" y="0"/>
            <a:ext cx="245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METALS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7504" y="1938016"/>
            <a:ext cx="8856984" cy="864096"/>
            <a:chOff x="107504" y="1938016"/>
            <a:chExt cx="8856984" cy="864096"/>
          </a:xfrm>
        </p:grpSpPr>
        <p:sp>
          <p:nvSpPr>
            <p:cNvPr id="15" name="Rounded Rectangle 14"/>
            <p:cNvSpPr/>
            <p:nvPr/>
          </p:nvSpPr>
          <p:spPr>
            <a:xfrm>
              <a:off x="1187624" y="1938016"/>
              <a:ext cx="7776864" cy="864096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9632" y="2010024"/>
              <a:ext cx="7128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</a:pPr>
              <a:r>
                <a:rPr lang="en-IN" sz="2800" b="1" dirty="0" smtClean="0">
                  <a:latin typeface="Arial" pitchFamily="34" charset="0"/>
                  <a:cs typeface="Arial" pitchFamily="34" charset="0"/>
                </a:rPr>
                <a:t>GENERALLY MALLEABLE AND DUCTILE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504" y="201002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7504" y="2946128"/>
            <a:ext cx="8856984" cy="1008112"/>
            <a:chOff x="107504" y="2946128"/>
            <a:chExt cx="8856984" cy="1008112"/>
          </a:xfrm>
        </p:grpSpPr>
        <p:sp>
          <p:nvSpPr>
            <p:cNvPr id="18" name="Rounded Rectangle 17"/>
            <p:cNvSpPr/>
            <p:nvPr/>
          </p:nvSpPr>
          <p:spPr>
            <a:xfrm>
              <a:off x="1187624" y="2946128"/>
              <a:ext cx="7776864" cy="1008112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>
              <a:off x="107504" y="309014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1640" y="3000133"/>
              <a:ext cx="7488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GOOD CONDUCTOR OF HEAT AND ELECTRICITY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504" y="4098256"/>
            <a:ext cx="8856984" cy="792088"/>
            <a:chOff x="107504" y="4098256"/>
            <a:chExt cx="8856984" cy="792088"/>
          </a:xfrm>
        </p:grpSpPr>
        <p:sp>
          <p:nvSpPr>
            <p:cNvPr id="22" name="Rounded Rectangle 21"/>
            <p:cNvSpPr/>
            <p:nvPr/>
          </p:nvSpPr>
          <p:spPr>
            <a:xfrm>
              <a:off x="1187624" y="4098256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107504" y="4098256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640" y="4223108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POSSESS LUSTRE, HARD, SONOROUS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7504" y="5034360"/>
            <a:ext cx="8856984" cy="792088"/>
            <a:chOff x="107504" y="5034360"/>
            <a:chExt cx="8856984" cy="792088"/>
          </a:xfrm>
        </p:grpSpPr>
        <p:sp>
          <p:nvSpPr>
            <p:cNvPr id="25" name="Rounded Rectangle 24"/>
            <p:cNvSpPr/>
            <p:nvPr/>
          </p:nvSpPr>
          <p:spPr>
            <a:xfrm>
              <a:off x="1187624" y="5034360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>
              <a:off x="107504" y="5034360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1640" y="5159212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USUALLY FOUND IN COMBINED STATE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7504" y="5970464"/>
            <a:ext cx="8856984" cy="792088"/>
            <a:chOff x="107504" y="5970464"/>
            <a:chExt cx="8856984" cy="792088"/>
          </a:xfrm>
        </p:grpSpPr>
        <p:sp>
          <p:nvSpPr>
            <p:cNvPr id="32" name="Rounded Rectangle 31"/>
            <p:cNvSpPr/>
            <p:nvPr/>
          </p:nvSpPr>
          <p:spPr>
            <a:xfrm>
              <a:off x="1187624" y="5970464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>
              <a:off x="107504" y="597046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1640" y="6095316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ELECTRO-POSITIVE ELEMENTS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~PP1639.WAV">
            <a:hlinkClick r:id="" action="ppaction://media"/>
          </p:cNvPr>
          <p:cNvPicPr>
            <a:picLocks noRot="1" noChangeAspect="1"/>
          </p:cNvPicPr>
          <p:nvPr>
            <a:wavAudioFile r:embed="rId2" name="~PP163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7504" y="908720"/>
            <a:ext cx="8856984" cy="885280"/>
            <a:chOff x="107504" y="908720"/>
            <a:chExt cx="8856984" cy="885280"/>
          </a:xfrm>
        </p:grpSpPr>
        <p:sp>
          <p:nvSpPr>
            <p:cNvPr id="12" name="Rounded Rectangle 11"/>
            <p:cNvSpPr/>
            <p:nvPr/>
          </p:nvSpPr>
          <p:spPr>
            <a:xfrm>
              <a:off x="1187624" y="929904"/>
              <a:ext cx="7776864" cy="770904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9632" y="908720"/>
              <a:ext cx="7560840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CAN EXIST IN ALL THE THREE STATES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7504" y="1001912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63140" y="0"/>
            <a:ext cx="4051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NON-METALS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7504" y="1844824"/>
            <a:ext cx="8856984" cy="792088"/>
            <a:chOff x="107504" y="1844824"/>
            <a:chExt cx="8856984" cy="792088"/>
          </a:xfrm>
        </p:grpSpPr>
        <p:sp>
          <p:nvSpPr>
            <p:cNvPr id="15" name="Rounded Rectangle 14"/>
            <p:cNvSpPr/>
            <p:nvPr/>
          </p:nvSpPr>
          <p:spPr>
            <a:xfrm>
              <a:off x="1187624" y="1866008"/>
              <a:ext cx="7776864" cy="770904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9632" y="1844824"/>
              <a:ext cx="7128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</a:pPr>
              <a:r>
                <a:rPr lang="en-IN" sz="2800" b="1" dirty="0" smtClean="0">
                  <a:latin typeface="Arial" pitchFamily="34" charset="0"/>
                  <a:cs typeface="Arial" pitchFamily="34" charset="0"/>
                </a:rPr>
                <a:t>NON-MALLEABLE OR DUCTILE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504" y="184482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7504" y="2780928"/>
            <a:ext cx="8856984" cy="1008112"/>
            <a:chOff x="107504" y="2780928"/>
            <a:chExt cx="8856984" cy="1008112"/>
          </a:xfrm>
        </p:grpSpPr>
        <p:sp>
          <p:nvSpPr>
            <p:cNvPr id="18" name="Rounded Rectangle 17"/>
            <p:cNvSpPr/>
            <p:nvPr/>
          </p:nvSpPr>
          <p:spPr>
            <a:xfrm>
              <a:off x="1187624" y="2780928"/>
              <a:ext cx="7776864" cy="1008112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>
              <a:off x="107504" y="2852936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1640" y="2834933"/>
              <a:ext cx="7488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BAD CONDUCTOR OF HEAT AND ELECTRICITY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504" y="3936237"/>
            <a:ext cx="8856984" cy="954107"/>
            <a:chOff x="107504" y="3936237"/>
            <a:chExt cx="8856984" cy="954107"/>
          </a:xfrm>
        </p:grpSpPr>
        <p:sp>
          <p:nvSpPr>
            <p:cNvPr id="22" name="Rounded Rectangle 21"/>
            <p:cNvSpPr/>
            <p:nvPr/>
          </p:nvSpPr>
          <p:spPr>
            <a:xfrm>
              <a:off x="1187624" y="3975424"/>
              <a:ext cx="7776864" cy="893736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107504" y="3975424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640" y="3936237"/>
              <a:ext cx="7488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DO NOT POSSESS LUSTRE, NOT SONOROUS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7504" y="5026824"/>
            <a:ext cx="8856984" cy="799624"/>
            <a:chOff x="107504" y="5026824"/>
            <a:chExt cx="8856984" cy="799624"/>
          </a:xfrm>
        </p:grpSpPr>
        <p:sp>
          <p:nvSpPr>
            <p:cNvPr id="26" name="Oval 25"/>
            <p:cNvSpPr/>
            <p:nvPr/>
          </p:nvSpPr>
          <p:spPr>
            <a:xfrm>
              <a:off x="107504" y="5034360"/>
              <a:ext cx="864096" cy="7920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87624" y="5026824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1640" y="5151676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ELECTRO-NEGATIVE ELEMENTS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~PP3290.WAV">
            <a:hlinkClick r:id="" action="ppaction://media"/>
          </p:cNvPr>
          <p:cNvPicPr>
            <a:picLocks noRot="1" noChangeAspect="1"/>
          </p:cNvPicPr>
          <p:nvPr>
            <a:wavAudioFile r:embed="rId2" name="~PP329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38537" y="0"/>
            <a:ext cx="350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METALLOID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20" y="3695848"/>
            <a:ext cx="8712968" cy="1008112"/>
            <a:chOff x="251520" y="3695848"/>
            <a:chExt cx="8712968" cy="1008112"/>
          </a:xfrm>
        </p:grpSpPr>
        <p:sp>
          <p:nvSpPr>
            <p:cNvPr id="18" name="Rounded Rectangle 17"/>
            <p:cNvSpPr/>
            <p:nvPr/>
          </p:nvSpPr>
          <p:spPr>
            <a:xfrm>
              <a:off x="251520" y="3695848"/>
              <a:ext cx="8712968" cy="1008112"/>
            </a:xfrm>
            <a:prstGeom prst="roundRect">
              <a:avLst>
                <a:gd name="adj" fmla="val 7190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749853"/>
              <a:ext cx="84249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KNOWN AS RARE GASES AS THEY ARE FOUND IN TRACE AMOUNTS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504" y="4879040"/>
            <a:ext cx="8856984" cy="626888"/>
            <a:chOff x="107504" y="4879040"/>
            <a:chExt cx="8856984" cy="626888"/>
          </a:xfrm>
        </p:grpSpPr>
        <p:sp>
          <p:nvSpPr>
            <p:cNvPr id="22" name="Rounded Rectangle 21"/>
            <p:cNvSpPr/>
            <p:nvPr/>
          </p:nvSpPr>
          <p:spPr>
            <a:xfrm>
              <a:off x="971600" y="4890344"/>
              <a:ext cx="7992888" cy="554880"/>
            </a:xfrm>
            <a:prstGeom prst="roundRect">
              <a:avLst>
                <a:gd name="adj" fmla="val 7505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107504" y="4879040"/>
              <a:ext cx="720080" cy="626888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3968" y="4896456"/>
              <a:ext cx="748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EXTREMELY STABLE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7504" y="5589240"/>
            <a:ext cx="8640960" cy="954107"/>
            <a:chOff x="107504" y="5589240"/>
            <a:chExt cx="8640960" cy="954107"/>
          </a:xfrm>
        </p:grpSpPr>
        <p:sp>
          <p:nvSpPr>
            <p:cNvPr id="26" name="Oval 25"/>
            <p:cNvSpPr/>
            <p:nvPr/>
          </p:nvSpPr>
          <p:spPr>
            <a:xfrm>
              <a:off x="107504" y="5733256"/>
              <a:ext cx="720080" cy="648072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71600" y="5661248"/>
              <a:ext cx="7776864" cy="792088"/>
            </a:xfrm>
            <a:prstGeom prst="round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608" y="5589240"/>
              <a:ext cx="7488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DO NOT INTERACT WITH OTHER GASES - INERT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785888"/>
            <a:ext cx="8712968" cy="1635000"/>
            <a:chOff x="251520" y="785888"/>
            <a:chExt cx="8712968" cy="1635000"/>
          </a:xfrm>
        </p:grpSpPr>
        <p:sp>
          <p:nvSpPr>
            <p:cNvPr id="12" name="Rounded Rectangle 11"/>
            <p:cNvSpPr/>
            <p:nvPr/>
          </p:nvSpPr>
          <p:spPr>
            <a:xfrm>
              <a:off x="251520" y="785888"/>
              <a:ext cx="8712968" cy="1635000"/>
            </a:xfrm>
            <a:prstGeom prst="roundRect">
              <a:avLst>
                <a:gd name="adj" fmla="val 5125"/>
              </a:avLst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536" y="980728"/>
              <a:ext cx="84249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PROPERTIES ARE INTERMEDIATE BETWEEN METALS AND NON-METALS</a:t>
              </a:r>
            </a:p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Eg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 Arsenic, Antimony, Germanium, Bismuth</a:t>
              </a:r>
              <a:endParaRPr lang="en-I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383713" y="2852936"/>
            <a:ext cx="413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NOBLE GASES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~PP1157.WAV">
            <a:hlinkClick r:id="" action="ppaction://media"/>
          </p:cNvPr>
          <p:cNvPicPr>
            <a:picLocks noRot="1" noChangeAspect="1"/>
          </p:cNvPicPr>
          <p:nvPr>
            <a:wavAudioFile r:embed="rId2" name="~PP115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1520" y="9087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SHORT FORMS TO WRITE THE NAMES OF ELEMENTS IS TAKEN TO BE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SYMBOLS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0"/>
            <a:ext cx="298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SYMBOLS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2420888"/>
            <a:ext cx="8064000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REPRESENT SYMBOLS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06896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J. J BERZELIUS INTRODUCED THE MODERN SYSTEM OF NAMING ELEMENTS.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504" y="5229200"/>
            <a:ext cx="864096" cy="792088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87624" y="4482698"/>
            <a:ext cx="7776864" cy="2299614"/>
          </a:xfrm>
          <a:prstGeom prst="roundRect">
            <a:avLst>
              <a:gd name="adj" fmla="val 6864"/>
            </a:avLst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331640" y="4566607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USUALLY EACH ELEMENT IS DENOTED BY THE FIRST LETTER OF ITS NAME</a:t>
            </a: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Carbon – C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Oxygen – O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Hydrogen - H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~PP3819.WAV">
            <a:hlinkClick r:id="" action="ppaction://media"/>
          </p:cNvPr>
          <p:cNvPicPr>
            <a:picLocks noRot="1" noChangeAspect="1"/>
          </p:cNvPicPr>
          <p:nvPr>
            <a:wavAudioFile r:embed="rId2" name="~PP381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5" grpId="0"/>
      <p:bldP spid="16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1|34.1|4.1|12.8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1.3|4.9|4.8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0.6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9.4|5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4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6|6.7|6.1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759</Words>
  <Application>Microsoft Office PowerPoint</Application>
  <PresentationFormat>On-screen Show (4:3)</PresentationFormat>
  <Paragraphs>192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98</cp:revision>
  <dcterms:created xsi:type="dcterms:W3CDTF">2020-07-04T17:08:31Z</dcterms:created>
  <dcterms:modified xsi:type="dcterms:W3CDTF">2020-07-07T13:46:50Z</dcterms:modified>
</cp:coreProperties>
</file>